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2"/>
  </p:notesMasterIdLst>
  <p:sldIdLst>
    <p:sldId id="1029" r:id="rId2"/>
    <p:sldId id="1152" r:id="rId3"/>
    <p:sldId id="1127" r:id="rId4"/>
    <p:sldId id="1163" r:id="rId5"/>
    <p:sldId id="1168" r:id="rId6"/>
    <p:sldId id="285" r:id="rId7"/>
    <p:sldId id="1147" r:id="rId8"/>
    <p:sldId id="1148" r:id="rId9"/>
    <p:sldId id="1149" r:id="rId10"/>
    <p:sldId id="1169" r:id="rId11"/>
    <p:sldId id="1170" r:id="rId12"/>
    <p:sldId id="1164" r:id="rId13"/>
    <p:sldId id="1075" r:id="rId14"/>
    <p:sldId id="962" r:id="rId15"/>
    <p:sldId id="1166" r:id="rId16"/>
    <p:sldId id="287" r:id="rId17"/>
    <p:sldId id="289" r:id="rId18"/>
    <p:sldId id="291" r:id="rId19"/>
    <p:sldId id="1171" r:id="rId20"/>
    <p:sldId id="1010" r:id="rId21"/>
    <p:sldId id="1145" r:id="rId22"/>
    <p:sldId id="1146" r:id="rId23"/>
    <p:sldId id="1099" r:id="rId24"/>
    <p:sldId id="1080" r:id="rId25"/>
    <p:sldId id="1081" r:id="rId26"/>
    <p:sldId id="1082" r:id="rId27"/>
    <p:sldId id="1137" r:id="rId28"/>
    <p:sldId id="1172" r:id="rId29"/>
    <p:sldId id="1115" r:id="rId30"/>
    <p:sldId id="1117" r:id="rId31"/>
    <p:sldId id="1116" r:id="rId32"/>
    <p:sldId id="1125" r:id="rId33"/>
    <p:sldId id="1126" r:id="rId34"/>
    <p:sldId id="1141" r:id="rId35"/>
    <p:sldId id="1142" r:id="rId36"/>
    <p:sldId id="1143" r:id="rId37"/>
    <p:sldId id="1055" r:id="rId38"/>
    <p:sldId id="1068" r:id="rId39"/>
    <p:sldId id="1060" r:id="rId40"/>
    <p:sldId id="1056" r:id="rId41"/>
    <p:sldId id="1165" r:id="rId42"/>
    <p:sldId id="1156" r:id="rId43"/>
    <p:sldId id="1157" r:id="rId44"/>
    <p:sldId id="1158" r:id="rId45"/>
    <p:sldId id="1061" r:id="rId46"/>
    <p:sldId id="1113" r:id="rId47"/>
    <p:sldId id="1161" r:id="rId48"/>
    <p:sldId id="1162" r:id="rId49"/>
    <p:sldId id="1160" r:id="rId50"/>
    <p:sldId id="1064" r:id="rId51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53"/>
      <p:bold r:id="rId54"/>
      <p:italic r:id="rId55"/>
      <p:boldItalic r:id="rId56"/>
    </p:embeddedFont>
    <p:embeddedFont>
      <p:font typeface="Rockwell Condensed" panose="02060603050405020104" pitchFamily="18" charset="0"/>
      <p:regular r:id="rId57"/>
      <p:bold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Durham" initials="CD" lastIdx="4" clrIdx="0">
    <p:extLst>
      <p:ext uri="{19B8F6BF-5375-455C-9EA6-DF929625EA0E}">
        <p15:presenceInfo xmlns:p15="http://schemas.microsoft.com/office/powerpoint/2012/main" userId="af6df9188fdc19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3867" autoAdjust="0"/>
  </p:normalViewPr>
  <p:slideViewPr>
    <p:cSldViewPr>
      <p:cViewPr varScale="1">
        <p:scale>
          <a:sx n="68" d="100"/>
          <a:sy n="68" d="100"/>
        </p:scale>
        <p:origin x="12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notesViewPr>
    <p:cSldViewPr>
      <p:cViewPr varScale="1">
        <p:scale>
          <a:sx n="40" d="100"/>
          <a:sy n="40" d="100"/>
        </p:scale>
        <p:origin x="-150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8T16:14:19.746" idx="4">
    <p:pos x="4255" y="1691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5T17:28:46.016" idx="3">
    <p:pos x="2631" y="57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3T16:11:56.306" idx="2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3T16:11:56.306" idx="2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7563C9-B503-4DA2-B9E3-1E41DE1F5128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63C9-B503-4DA2-B9E3-1E41DE1F512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9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615B2-90DB-41AD-80A6-146D5EC82D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D615B2-90DB-41AD-80A6-146D5EC82D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563C9-B503-4DA2-B9E3-1E41DE1F5128}" type="slidenum">
              <a:rPr lang="en-AU" smtClean="0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12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F1BC-FDC9-4E0B-A960-1E09CECA1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5EFAA-557C-43CD-8E38-F65816C99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B489-5671-4148-96EB-FD5CBFAB4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DB4FA-5121-48DE-9781-883D3F83F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3376-E982-4908-9D82-57D3399B4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5DE23-C60D-44A7-8B74-6F0D80ED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F8529-FA36-4BA0-9CCB-8EF35D860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4E0BE-11CD-4B3B-8A72-209A8A6A7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A3011-2237-482A-999D-59902A9B4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464EC-5CCD-4D84-9F66-FE09ECC2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7025-7FD2-48CF-8A3F-030E84D9F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DF158A-E711-45B7-8D3D-499DE1BED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web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4" Type="http://schemas.openxmlformats.org/officeDocument/2006/relationships/image" Target="../media/image31.jpeg"/></Relationships>

</file>

<file path=ppt/slides/_rels/slide32.xml.rels><?xml version="1.0" encoding="UTF-8" standalone="yes"?>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
</file>

<file path=ppt/slides/_rels/slide33.xml.rels><?xml version="1.0" encoding="UTF-8" standalone="yes"?>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eb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6693" y="629266"/>
            <a:ext cx="426365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SWIMMING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UP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WATERFALLS</a:t>
            </a:r>
          </a:p>
        </p:txBody>
      </p:sp>
      <p:pic>
        <p:nvPicPr>
          <p:cNvPr id="7" name="Picture 6" descr="A large waterfall over a river&#10;&#10;Description automatically generated">
            <a:extLst>
              <a:ext uri="{FF2B5EF4-FFF2-40B4-BE49-F238E27FC236}">
                <a16:creationId xmlns:a16="http://schemas.microsoft.com/office/drawing/2014/main" id="{6C8B9759-AE6D-407D-9594-9CF82C61F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543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3476693" y="2443315"/>
            <a:ext cx="3975627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Christine Durham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OAM,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PhD, Dr of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</a:rPr>
              <a:t>SocSc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honoris causa RMIT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BIM Conference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November 4th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0" y="4869160"/>
            <a:ext cx="6804248" cy="1226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AU" sz="28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2800" dirty="0">
                <a:latin typeface="Verdana" pitchFamily="34" charset="0"/>
              </a:rPr>
              <a:t>It seemed hopeless. I thought I could never be saved from the deep water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I was told I’d improve for 2 years then I would plateau out, so I lost all hope of ever recapturing my life.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i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3" name="Picture 2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FF0CA080-EFEC-40BC-940D-D31A5B6EA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20" y="1"/>
            <a:ext cx="9143979" cy="4239482"/>
          </a:xfrm>
          <a:prstGeom prst="rect">
            <a:avLst/>
          </a:prstGeom>
        </p:spPr>
      </p:pic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400800" y="6248400"/>
            <a:ext cx="3316288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pPr>
              <a:spcAft>
                <a:spcPts val="600"/>
              </a:spcAft>
            </a:pPr>
            <a:endParaRPr lang="en-AU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637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43808" y="908720"/>
            <a:ext cx="6303366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2800" b="1" dirty="0">
              <a:latin typeface="Arial" pitchFamily="34" charset="0"/>
              <a:cs typeface="Arial" pitchFamily="34" charset="0"/>
            </a:endParaRPr>
          </a:p>
          <a:p>
            <a:r>
              <a:rPr lang="en-AU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400800" y="64008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5" name="Picture 4" descr="A picture containing snow, bird, cloudy, covered&#10;&#10;Description automatically generated">
            <a:extLst>
              <a:ext uri="{FF2B5EF4-FFF2-40B4-BE49-F238E27FC236}">
                <a16:creationId xmlns:a16="http://schemas.microsoft.com/office/drawing/2014/main" id="{F6ED61CB-EE39-447F-9CE2-BDA3960A0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1" b="29529"/>
          <a:stretch/>
        </p:blipFill>
        <p:spPr>
          <a:xfrm>
            <a:off x="20" y="10"/>
            <a:ext cx="9143980" cy="399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B15D3-EB26-4D30-BB1A-5C4A679CB186}"/>
              </a:ext>
            </a:extLst>
          </p:cNvPr>
          <p:cNvSpPr txBox="1"/>
          <p:nvPr/>
        </p:nvSpPr>
        <p:spPr>
          <a:xfrm>
            <a:off x="0" y="3994483"/>
            <a:ext cx="6084168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 was drowning, disempowered by all the tests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Ashamed I was so dumb and stupid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 lost all confidence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 felt unlovely and unlovable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 was isolated on our hillside </a:t>
            </a:r>
          </a:p>
        </p:txBody>
      </p:sp>
    </p:spTree>
    <p:extLst>
      <p:ext uri="{BB962C8B-B14F-4D97-AF65-F5344CB8AC3E}">
        <p14:creationId xmlns:p14="http://schemas.microsoft.com/office/powerpoint/2010/main" val="26819915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43808" y="908720"/>
            <a:ext cx="6303366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2800" b="1" dirty="0">
              <a:latin typeface="Arial" pitchFamily="34" charset="0"/>
              <a:cs typeface="Arial" pitchFamily="34" charset="0"/>
            </a:endParaRPr>
          </a:p>
          <a:p>
            <a:r>
              <a:rPr lang="en-AU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400800" y="64008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5" name="Picture 4" descr="A picture containing snow, bird, cloudy, covered&#10;&#10;Description automatically generated">
            <a:extLst>
              <a:ext uri="{FF2B5EF4-FFF2-40B4-BE49-F238E27FC236}">
                <a16:creationId xmlns:a16="http://schemas.microsoft.com/office/drawing/2014/main" id="{F6ED61CB-EE39-447F-9CE2-BDA3960A0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1" b="29529"/>
          <a:stretch/>
        </p:blipFill>
        <p:spPr>
          <a:xfrm>
            <a:off x="20" y="10"/>
            <a:ext cx="9143980" cy="3994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B15D3-EB26-4D30-BB1A-5C4A679CB186}"/>
              </a:ext>
            </a:extLst>
          </p:cNvPr>
          <p:cNvSpPr txBox="1"/>
          <p:nvPr/>
        </p:nvSpPr>
        <p:spPr>
          <a:xfrm>
            <a:off x="-3154" y="3994484"/>
            <a:ext cx="6159330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 desperately needed a ‘lifesaver’ to help me understand the challenges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Test results need to be explained &amp; what can be done to improve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‘Mild ABI’, plateauing, the 2-5 year rule, “You will never...” should be banned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198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>
              <a:defRPr/>
            </a:pPr>
            <a:r>
              <a:rPr lang="en-US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A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US" sz="1600" dirty="0">
              <a:latin typeface="Verdana" pitchFamily="34" charset="0"/>
            </a:endParaRPr>
          </a:p>
          <a:p>
            <a:pPr algn="ctr">
              <a:defRPr/>
            </a:pPr>
            <a:endParaRPr lang="en-US" sz="1600" dirty="0">
              <a:latin typeface="Verdana" pitchFamily="34" charset="0"/>
            </a:endParaRPr>
          </a:p>
          <a:p>
            <a:pPr algn="ctr">
              <a:defRPr/>
            </a:pPr>
            <a:endParaRPr lang="en-US" sz="1600" dirty="0">
              <a:latin typeface="Verdana" pitchFamily="34" charset="0"/>
            </a:endParaRPr>
          </a:p>
          <a:p>
            <a:pPr algn="ctr">
              <a:defRPr/>
            </a:pPr>
            <a:endParaRPr lang="en-US" sz="1600" dirty="0">
              <a:latin typeface="Verdana" pitchFamily="34" charset="0"/>
            </a:endParaRPr>
          </a:p>
          <a:p>
            <a:pPr algn="ctr">
              <a:defRPr/>
            </a:pPr>
            <a:endParaRPr lang="en-A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A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US" sz="2000" b="1" dirty="0">
              <a:latin typeface="Verdana" pitchFamily="34" charset="0"/>
            </a:endParaRPr>
          </a:p>
          <a:p>
            <a:pPr>
              <a:defRPr/>
            </a:pPr>
            <a:endParaRPr lang="en-AU" sz="4000" b="1" dirty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224" y="5898763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83671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close up of a bowl&#10;&#10;Description automatically generated">
            <a:extLst>
              <a:ext uri="{FF2B5EF4-FFF2-40B4-BE49-F238E27FC236}">
                <a16:creationId xmlns:a16="http://schemas.microsoft.com/office/drawing/2014/main" id="{D05AABCD-164D-4825-8A17-8C30AB182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" y="-7374"/>
            <a:ext cx="6049451" cy="5154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D4718C-AC07-4165-8A28-7E036C5E064C}"/>
              </a:ext>
            </a:extLst>
          </p:cNvPr>
          <p:cNvSpPr txBox="1"/>
          <p:nvPr/>
        </p:nvSpPr>
        <p:spPr>
          <a:xfrm>
            <a:off x="49387" y="528834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latin typeface="Verdana" pitchFamily="34" charset="0"/>
                <a:ea typeface="Verdana" pitchFamily="34" charset="0"/>
                <a:cs typeface="Verdana" pitchFamily="34" charset="0"/>
              </a:rPr>
              <a:t>My ‘lifesavers’ were my family, my son Rob, and Maureen Malloy who explained the tests to me.</a:t>
            </a:r>
            <a:endParaRPr lang="en-A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648875"/>
      </p:ext>
    </p:extLst>
  </p:cSld>
  <p:clrMapOvr>
    <a:masterClrMapping/>
  </p:clrMapOvr>
  <p:transition advTm="2514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3992761" y="4077072"/>
            <a:ext cx="5151239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4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A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400800" y="62484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6" name="Picture 5" descr="Water next to the rock&#10;&#10;Description automatically generated">
            <a:extLst>
              <a:ext uri="{FF2B5EF4-FFF2-40B4-BE49-F238E27FC236}">
                <a16:creationId xmlns:a16="http://schemas.microsoft.com/office/drawing/2014/main" id="{D1A71CDA-3025-416F-B11E-19A483DD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" y="77710"/>
            <a:ext cx="3960439" cy="3562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3CA479-44A3-4733-BE85-240B29EA3BE2}"/>
              </a:ext>
            </a:extLst>
          </p:cNvPr>
          <p:cNvSpPr txBox="1"/>
          <p:nvPr/>
        </p:nvSpPr>
        <p:spPr>
          <a:xfrm>
            <a:off x="367550" y="3936832"/>
            <a:ext cx="9349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Swimming upstream </a:t>
            </a:r>
          </a:p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to a ‘new normal’ </a:t>
            </a:r>
          </a:p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reminds me of fish ladders.</a:t>
            </a:r>
          </a:p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‘Steps’ (fish ladders) in France </a:t>
            </a:r>
          </a:p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in the 17</a:t>
            </a:r>
            <a:r>
              <a:rPr lang="en-AU" sz="28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 century to allow fish</a:t>
            </a:r>
          </a:p>
          <a:p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</a:rPr>
              <a:t>to swim up waterfalls</a:t>
            </a:r>
            <a:endParaRPr lang="en-A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8055B-97C3-4E56-8C29-0AF233348BCA}"/>
              </a:ext>
            </a:extLst>
          </p:cNvPr>
          <p:cNvSpPr txBox="1"/>
          <p:nvPr/>
        </p:nvSpPr>
        <p:spPr>
          <a:xfrm>
            <a:off x="2297061" y="2459504"/>
            <a:ext cx="4948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3992761" y="4077072"/>
            <a:ext cx="5151239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4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A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400800" y="62484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6" name="Picture 5" descr="Water next to the rock&#10;&#10;Description automatically generated">
            <a:extLst>
              <a:ext uri="{FF2B5EF4-FFF2-40B4-BE49-F238E27FC236}">
                <a16:creationId xmlns:a16="http://schemas.microsoft.com/office/drawing/2014/main" id="{D1A71CDA-3025-416F-B11E-19A483DD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" y="58329"/>
            <a:ext cx="3988428" cy="4077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CFDC1-F558-425D-8B8B-C8B1BDBFEC73}"/>
              </a:ext>
            </a:extLst>
          </p:cNvPr>
          <p:cNvSpPr txBox="1"/>
          <p:nvPr/>
        </p:nvSpPr>
        <p:spPr>
          <a:xfrm>
            <a:off x="251520" y="2644169"/>
            <a:ext cx="7037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Fish could swim up a small slope, </a:t>
            </a:r>
          </a:p>
          <a:p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have a rest, tackle</a:t>
            </a:r>
          </a:p>
          <a:p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the next effort to swim up another </a:t>
            </a:r>
          </a:p>
          <a:p>
            <a:r>
              <a:rPr lang="en-AU" sz="2400" dirty="0">
                <a:latin typeface="Verdana" panose="020B0604030504040204" pitchFamily="34" charset="0"/>
                <a:ea typeface="Verdana" panose="020B0604030504040204" pitchFamily="34" charset="0"/>
              </a:rPr>
              <a:t>small slope</a:t>
            </a:r>
            <a:r>
              <a:rPr lang="en-AU" sz="2400" dirty="0"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7042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4189748"/>
            <a:ext cx="9147175" cy="26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en-AU" sz="2800" dirty="0">
              <a:latin typeface="Verdana" pitchFamily="34" charset="0"/>
            </a:endParaRPr>
          </a:p>
          <a:p>
            <a:r>
              <a:rPr lang="en-AU" sz="2800" dirty="0">
                <a:latin typeface="Verdana" pitchFamily="34" charset="0"/>
              </a:rPr>
              <a:t>Some of my ladders were:</a:t>
            </a:r>
          </a:p>
          <a:p>
            <a:r>
              <a:rPr lang="en-AU" sz="2800" dirty="0">
                <a:latin typeface="Verdana" pitchFamily="34" charset="0"/>
              </a:rPr>
              <a:t>Realising hating others was a </a:t>
            </a:r>
          </a:p>
          <a:p>
            <a:r>
              <a:rPr lang="en-AU" sz="2800" dirty="0">
                <a:latin typeface="Verdana" pitchFamily="34" charset="0"/>
              </a:rPr>
              <a:t>luxury I couldn’t afford</a:t>
            </a:r>
          </a:p>
          <a:p>
            <a:r>
              <a:rPr lang="en-AU" sz="2800" dirty="0">
                <a:latin typeface="Verdana" pitchFamily="34" charset="0"/>
              </a:rPr>
              <a:t>Realising I was jealous of everyone</a:t>
            </a:r>
          </a:p>
          <a:p>
            <a:r>
              <a:rPr lang="en-AU" sz="2800" dirty="0">
                <a:latin typeface="Verdana" pitchFamily="34" charset="0"/>
              </a:rPr>
              <a:t>because they were normal, I was not </a:t>
            </a:r>
            <a:endParaRPr lang="en-AU" sz="2800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248400" y="6248400"/>
            <a:ext cx="254041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</p:txBody>
      </p:sp>
      <p:pic>
        <p:nvPicPr>
          <p:cNvPr id="3" name="Picture 2" descr="A picture containing outdoor, water, small, green&#10;&#10;Description automatically generated">
            <a:extLst>
              <a:ext uri="{FF2B5EF4-FFF2-40B4-BE49-F238E27FC236}">
                <a16:creationId xmlns:a16="http://schemas.microsoft.com/office/drawing/2014/main" id="{70AD0764-8832-4F0E-8ABA-EAB3C61C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/>
          <a:stretch/>
        </p:blipFill>
        <p:spPr>
          <a:xfrm>
            <a:off x="-3508" y="0"/>
            <a:ext cx="3263391" cy="43511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77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852" name="Rectangle 79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853" name="Rectangle 81">
            <a:extLst>
              <a:ext uri="{FF2B5EF4-FFF2-40B4-BE49-F238E27FC236}">
                <a16:creationId xmlns:a16="http://schemas.microsoft.com/office/drawing/2014/main" id="{01697F4A-0E1E-4884-AA46-CC7353040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2706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07601" y="721458"/>
            <a:ext cx="7112701" cy="5385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Learning to stop cursing myself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calling myself “you bumbling idiot”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To stop being my own worst enemy and become my own best friend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5854" name="Rectangle 83">
            <a:extLst>
              <a:ext uri="{FF2B5EF4-FFF2-40B4-BE49-F238E27FC236}">
                <a16:creationId xmlns:a16="http://schemas.microsoft.com/office/drawing/2014/main" id="{CC9201A9-0BDD-4980-9442-7A5E65D8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253406"/>
            <a:ext cx="227962" cy="43511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1" descr="A picture containing outdoor, water, small, green&#10;&#10;Description automatically generated">
            <a:extLst>
              <a:ext uri="{FF2B5EF4-FFF2-40B4-BE49-F238E27FC236}">
                <a16:creationId xmlns:a16="http://schemas.microsoft.com/office/drawing/2014/main" id="{C95DA559-9B9D-4386-82D8-8E6CC16DA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/>
          <a:stretch/>
        </p:blipFill>
        <p:spPr>
          <a:xfrm>
            <a:off x="1106458" y="750959"/>
            <a:ext cx="2765925" cy="3990004"/>
          </a:xfrm>
          <a:prstGeom prst="rect">
            <a:avLst/>
          </a:prstGeom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849018" y="980732"/>
            <a:ext cx="5043461" cy="4995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latin typeface="+mn-lt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</a:endParaRPr>
          </a:p>
        </p:txBody>
      </p:sp>
      <p:cxnSp>
        <p:nvCxnSpPr>
          <p:cNvPr id="35855" name="Straight Connector 85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6" name="Straight Connector 87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664" y="908720"/>
            <a:ext cx="9125509" cy="67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Learning about faulty thinking: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Catastrophising</a:t>
            </a: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minimising,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‘should’, ‘all-or-nothing’, overgeneralisation, jumping to conclusions, mind reading..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Often my FEAR was False ‘Evidence’ Appearing Real </a:t>
            </a:r>
            <a:endParaRPr lang="en-AU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400800" y="64008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2" name="Picture 1" descr="A picture containing outdoor, water, small, green&#10;&#10;Description automatically generated">
            <a:extLst>
              <a:ext uri="{FF2B5EF4-FFF2-40B4-BE49-F238E27FC236}">
                <a16:creationId xmlns:a16="http://schemas.microsoft.com/office/drawing/2014/main" id="{F0EC44F4-DEAE-4020-9B54-7907F692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/>
          <a:stretch/>
        </p:blipFill>
        <p:spPr>
          <a:xfrm>
            <a:off x="21664" y="0"/>
            <a:ext cx="3263391" cy="43511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-108520" y="908720"/>
            <a:ext cx="9255693" cy="63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I found comfort in nature, feeding the birds and   our dog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Achieving small things – unpacking the dishwasher, making soup or a cake gradually my small achievements gave me more confidence</a:t>
            </a:r>
            <a:endParaRPr lang="en-AU" sz="2800" b="1" dirty="0">
              <a:latin typeface="Arial" pitchFamily="34" charset="0"/>
              <a:cs typeface="Arial" pitchFamily="34" charset="0"/>
            </a:endParaRPr>
          </a:p>
          <a:p>
            <a:r>
              <a:rPr lang="en-AU" sz="2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400800" y="64008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b="1" dirty="0">
                <a:latin typeface="Symbol" pitchFamily="18" charset="2"/>
              </a:rPr>
              <a:t> </a:t>
            </a: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2" name="Picture 1" descr="A picture containing outdoor, water, small, green&#10;&#10;Description automatically generated">
            <a:extLst>
              <a:ext uri="{FF2B5EF4-FFF2-40B4-BE49-F238E27FC236}">
                <a16:creationId xmlns:a16="http://schemas.microsoft.com/office/drawing/2014/main" id="{F0EC44F4-DEAE-4020-9B54-7907F692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/>
          <a:stretch/>
        </p:blipFill>
        <p:spPr>
          <a:xfrm>
            <a:off x="-108520" y="0"/>
            <a:ext cx="3263391" cy="43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699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4072" y="629266"/>
            <a:ext cx="4939868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072" y="2659422"/>
            <a:ext cx="4939867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latin typeface="+mn-lt"/>
            </a:endParaRPr>
          </a:p>
        </p:txBody>
      </p:sp>
      <p:pic>
        <p:nvPicPr>
          <p:cNvPr id="6" name="Picture 5" descr="C:\Users\Chris\AppData\Local\Microsoft\Windows\INetCache\IE\EQLYZ0L7\5882079207_f07920c392_b[1].jpg">
            <a:extLst>
              <a:ext uri="{FF2B5EF4-FFF2-40B4-BE49-F238E27FC236}">
                <a16:creationId xmlns:a16="http://schemas.microsoft.com/office/drawing/2014/main" id="{8E9FB8C3-4D7F-4EA1-87EB-52880791F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4875" r="22929"/>
          <a:stretch/>
        </p:blipFill>
        <p:spPr bwMode="auto">
          <a:xfrm>
            <a:off x="241298" y="0"/>
            <a:ext cx="4518840" cy="653626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B6553-42A6-45AD-9AC6-4EABD9E0C27F}"/>
              </a:ext>
            </a:extLst>
          </p:cNvPr>
          <p:cNvSpPr txBox="1"/>
          <p:nvPr/>
        </p:nvSpPr>
        <p:spPr>
          <a:xfrm>
            <a:off x="4760138" y="1484784"/>
            <a:ext cx="2836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Only here because of a bit of string</a:t>
            </a:r>
          </a:p>
        </p:txBody>
      </p:sp>
    </p:spTree>
    <p:extLst>
      <p:ext uri="{BB962C8B-B14F-4D97-AF65-F5344CB8AC3E}">
        <p14:creationId xmlns:p14="http://schemas.microsoft.com/office/powerpoint/2010/main" val="223367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C:\Documents and Settings\Chris\My Documents\My Pictures\Pictures for Powerpoints\DUB front cover 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7" y="0"/>
            <a:ext cx="3433501" cy="516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92696"/>
            <a:ext cx="8820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 wrote </a:t>
            </a: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‘Doing Up Buttons’ 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(Penguin Australia)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didn’t want anyone to ever feel as lost and scared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bewildered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as I was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38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56612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200" dirty="0">
              <a:latin typeface="Times New Roman"/>
              <a:cs typeface="Times New Roman"/>
            </a:endParaRPr>
          </a:p>
          <a:p>
            <a:endParaRPr lang="en-AU" sz="1200" dirty="0">
              <a:latin typeface="Times New Roman"/>
              <a:cs typeface="Times New Roman"/>
            </a:endParaRPr>
          </a:p>
          <a:p>
            <a:endParaRPr lang="en-AU" sz="1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3603 Unlock Brain12 HiR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35" y="2363214"/>
            <a:ext cx="1199495" cy="173729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Documents and Settings\Chris\My Documents\My Pictures\Pictures for Powerpoints\DUB front cover 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84" y="2566157"/>
            <a:ext cx="1081190" cy="161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9636" y="2194000"/>
            <a:ext cx="1430731" cy="198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5545" y="2095696"/>
            <a:ext cx="1486857" cy="18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471544-A9FC-490F-A5E7-4FB27330BF42}"/>
              </a:ext>
            </a:extLst>
          </p:cNvPr>
          <p:cNvSpPr txBox="1"/>
          <p:nvPr/>
        </p:nvSpPr>
        <p:spPr>
          <a:xfrm>
            <a:off x="0" y="332656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Trying to be a ‘lifesaver’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I’ve written books and articles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to help people get out of deep water (understand)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04126-564E-4978-9559-62B86D65E1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5" y="2132692"/>
            <a:ext cx="1486857" cy="1982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86EF47-AF03-4A10-921F-8E98207176C3}"/>
              </a:ext>
            </a:extLst>
          </p:cNvPr>
          <p:cNvSpPr txBox="1"/>
          <p:nvPr/>
        </p:nvSpPr>
        <p:spPr>
          <a:xfrm>
            <a:off x="5131117" y="3083284"/>
            <a:ext cx="231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0000"/>
                </a:solidFill>
                <a:latin typeface="Rockwell Condensed" pitchFamily="18" charset="0"/>
              </a:rPr>
              <a:t>Henry Stewart Talks: </a:t>
            </a:r>
          </a:p>
          <a:p>
            <a:r>
              <a:rPr lang="en-AU" sz="2000" dirty="0">
                <a:solidFill>
                  <a:srgbClr val="FF0000"/>
                </a:solidFill>
                <a:latin typeface="Rockwell Condensed" pitchFamily="18" charset="0"/>
              </a:rPr>
              <a:t>The Biomedical &amp; Life Sciences Collection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295C3-994A-4BAE-B14C-C523B6BD19B1}"/>
              </a:ext>
            </a:extLst>
          </p:cNvPr>
          <p:cNvSpPr txBox="1"/>
          <p:nvPr/>
        </p:nvSpPr>
        <p:spPr>
          <a:xfrm>
            <a:off x="417205" y="4176475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A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Honours: </a:t>
            </a:r>
          </a:p>
          <a:p>
            <a:pPr algn="l"/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Prior Victorian Senior Australian of the Year, </a:t>
            </a:r>
            <a:r>
              <a:rPr lang="en-AU" dirty="0" err="1">
                <a:latin typeface="Verdana" panose="020B0604030504040204" pitchFamily="34" charset="0"/>
                <a:ea typeface="Verdana" panose="020B0604030504040204" pitchFamily="34" charset="0"/>
              </a:rPr>
              <a:t>BrainLink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Woman of Achievement, Ambassador Shine a Light on Road Safety, Australia Day Ambassador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9B257-24DC-4B7D-9C80-9D6A2EAC21FD}"/>
              </a:ext>
            </a:extLst>
          </p:cNvPr>
          <p:cNvSpPr txBox="1"/>
          <p:nvPr/>
        </p:nvSpPr>
        <p:spPr>
          <a:xfrm>
            <a:off x="7238743" y="2796057"/>
            <a:ext cx="1486857" cy="108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9"/>
    </mc:Choice>
    <mc:Fallback xmlns="">
      <p:transition spd="slow" advTm="2514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7504" y="0"/>
            <a:ext cx="878497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As a ‘lifesaver’ I’ve been busy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with talks to help people get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out of their deep water</a:t>
            </a:r>
          </a:p>
          <a:p>
            <a:pPr algn="l"/>
            <a:endParaRPr lang="en-AU" sz="1200" dirty="0"/>
          </a:p>
          <a:p>
            <a:r>
              <a:rPr lang="en-AU" sz="1400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Perth’s Women with Brain Injury Forum (WA);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Flinders University (SA); </a:t>
            </a:r>
            <a:r>
              <a:rPr lang="en-AU" sz="1400" dirty="0">
                <a:solidFill>
                  <a:srgbClr val="3399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Charles Sturt University, Albury-Wodonga (Vic);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North Coast Head Injury Association (NSW);</a:t>
            </a:r>
            <a:r>
              <a:rPr lang="en-AU" sz="14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Brain Box Qld);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Headway (Melbourne, Bendigo, South Gippsland</a:t>
            </a: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 Headway Victoria Writers Forum;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Sydney Brain Injury Rehabilitation Team Randwick (NSW); </a:t>
            </a:r>
            <a:r>
              <a:rPr lang="en-AU" sz="1400" dirty="0" err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HeadEast</a:t>
            </a:r>
            <a:r>
              <a:rPr lang="en-AU" sz="14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Pagewood (NSW);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Barwon Health, Geelong, (Vic</a:t>
            </a:r>
            <a:r>
              <a:rPr lang="en-AU" sz="1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 Head West (WA);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Shepparton Advocacy Day, Regional Information and Advocacy Council Inc.; </a:t>
            </a:r>
            <a:r>
              <a:rPr lang="en-AU" sz="1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Australian Occupational Therapy Victorian State Conference;</a:t>
            </a:r>
            <a:r>
              <a:rPr lang="en-AU" sz="14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South West Brain Injury Rehabilitation Service; </a:t>
            </a:r>
            <a:r>
              <a:rPr lang="en-AU" sz="1400" dirty="0">
                <a:solidFill>
                  <a:srgbClr val="FF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 Accident Commission, (Vic);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Sydney Children’s Hospital (NSW); </a:t>
            </a:r>
            <a:r>
              <a:rPr lang="en-AU" sz="14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Private Healthcare Providers;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Victorian Neuro Trauma Initiative, Seminar Series; </a:t>
            </a:r>
            <a:r>
              <a:rPr lang="en-AU" sz="1400" dirty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Headway, Oxford. (UK);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Western Suburbs Acquired Brain Injury Support Group Footscray</a:t>
            </a:r>
            <a:r>
              <a:rPr lang="en-AU" sz="14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r>
              <a:rPr lang="en-AU" sz="14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4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City of Stonnington Aged and Diversity Staff Social Support quarterly General meeting;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Guide Dogs Association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Bendigo TAFE Disability Liaison Officers Conference, Bendigo;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Acquired Brain Injury Road Trauma Support, Shepparton &amp; Hawthorn; </a:t>
            </a:r>
            <a:r>
              <a:rPr lang="en-A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Brain Link Support Group;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Western Suburbs Acquired Brain Injury Support Group; </a:t>
            </a:r>
            <a:r>
              <a:rPr lang="en-AU" sz="14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Bear In Mind writer’s group;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Brain Injury Matters</a:t>
            </a:r>
            <a:r>
              <a:rPr lang="en-AU" sz="140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Mobile Intensive Care Ambulance East and West Paramedics team meeting;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Victorian Rehabilitation Centre, Glen Waverley; </a:t>
            </a:r>
            <a:r>
              <a:rPr lang="en-AU" sz="1400" dirty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Cedar Court, Hawthorn;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Special Schools Conference; </a:t>
            </a:r>
            <a:r>
              <a:rPr lang="en-AU" sz="1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Mercy Health and Aged Care Inc.;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Commonwealth</a:t>
            </a:r>
            <a:r>
              <a:rPr lang="en-AU" sz="1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Rehabilitation Service Conference</a:t>
            </a:r>
            <a:r>
              <a:rPr lang="en-AU" sz="14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Disability Employment Service Conference;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Regional Information and Advocacy Council Inc. (Hume Area) Benalla, Broadford; </a:t>
            </a:r>
            <a:r>
              <a:rPr lang="en-AU" sz="1400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Headway Conference;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South Gippsland Focusing On Care &amp; Support Group; </a:t>
            </a:r>
            <a:r>
              <a:rPr lang="en-AU" sz="1400" dirty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Spastic Society. Coffs Harbour NSW;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Brain Injury Association of Canada; </a:t>
            </a: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Australian Institute of Management Conference, Melbourne; 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Perri </a:t>
            </a:r>
            <a:r>
              <a:rPr lang="en-A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Cutten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Richmond, (Vic</a:t>
            </a:r>
            <a:r>
              <a:rPr lang="en-A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 Shepparton Goulburn Leadership Dinner;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Alexandra Club, Melbourne</a:t>
            </a:r>
            <a:r>
              <a:rPr lang="en-AU" sz="1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SWAP (Sales People With a Purpose) Conference, Yarra Valley;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Australian Funeral Directors Conference Canberra (ACT); </a:t>
            </a:r>
            <a:r>
              <a:rPr lang="en-AU" sz="1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Nursing Mother’s </a:t>
            </a:r>
            <a:r>
              <a:rPr lang="en-AU" sz="1400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Hotmilk</a:t>
            </a:r>
            <a:r>
              <a:rPr lang="en-AU" sz="14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Conference;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Banyule City Council;</a:t>
            </a:r>
            <a:r>
              <a:rPr lang="en-AU" sz="1400" dirty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Fairley Leadership Programme;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 Australia Bank Conference, Werribee</a:t>
            </a:r>
            <a:r>
              <a:rPr lang="en-AU" sz="14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Nelson Alexander (real estate) Breakfast, Melbourne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Head East (NSW); </a:t>
            </a:r>
            <a:r>
              <a:rPr lang="en-A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Caroline Chisholm Society...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3784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58178" name="Picture 2" descr="C:\Users\Chris\AppData\Local\Microsoft\Windows\Temporary Internet Files\Content.IE5\4KVME1UH\thumb-Blind-woman-with-a-walking-stick--0-17325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8" y="488934"/>
            <a:ext cx="1908192" cy="30849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7500" y="1340768"/>
            <a:ext cx="4230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At the rehabilitation hospital 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we all walk funny, 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talk funny 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think funny 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but 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it’s not funny.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6296" y="6575285"/>
            <a:ext cx="1907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pic>
        <p:nvPicPr>
          <p:cNvPr id="8" name="Picture 7" descr="C:\Users\Chris\AppData\Local\Microsoft\Windows\Temporary Internet Files\Content.IE5\1DL2DLBT\MP9004486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184576" cy="38884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9512" y="4005064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It’s not funny that we can’t see properly and we can’t understand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07707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1" hangingPunct="1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6381328"/>
            <a:ext cx="1881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  <a:endParaRPr lang="en-AU" sz="1200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Chris\AppData\Local\Microsoft\Windows\Temporary Internet Files\Content.IE5\ZSQB162Y\MP9004387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79" y="-31808"/>
            <a:ext cx="4547160" cy="410887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4293096"/>
            <a:ext cx="65162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It’s not funny that life is like walking a tight-rope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07707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1" hangingPunct="1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6381328"/>
            <a:ext cx="1881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  <a:endParaRPr lang="en-AU" sz="1200" dirty="0">
              <a:solidFill>
                <a:prstClr val="black"/>
              </a:solidFill>
            </a:endParaRPr>
          </a:p>
        </p:txBody>
      </p:sp>
      <p:pic>
        <p:nvPicPr>
          <p:cNvPr id="4" name="Picture 3" descr="C:\Users\Chris\AppData\Local\Microsoft\Windows\Temporary Internet Files\Content.IE5\HA862QQX\MP9004014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8" y="-293874"/>
            <a:ext cx="3609907" cy="45134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828836"/>
            <a:ext cx="57241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It’s not funny that we lose our sense of direction &amp; lose our direction in life – and have to find a new direction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Talk about chan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2795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\\CENTRAL_DATA\chris_docs\My Documents\My Pictures\Covers\Chinese ve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55865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" descr="Chasing Ide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437112"/>
            <a:ext cx="130437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hasing Ideas sanscrip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348880"/>
            <a:ext cx="1296144" cy="180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hasing Ideas Korea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1440160" cy="20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835696" y="116632"/>
            <a:ext cx="58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My new direction was taking 4,000 Philosophy-Thinking Workshops – Handy Thinking helps us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C:\Users\Chris\Chasing Ideas\Pictures\Scans0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653136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0" y="515719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4860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My book and talks seemed to be helping people understand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How could I help professionals gain greater insight into the lived experience of brain injury?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 needed to do a PhD!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 descr="Water next to the ocean&#10;&#10;Description automatically generated">
            <a:extLst>
              <a:ext uri="{FF2B5EF4-FFF2-40B4-BE49-F238E27FC236}">
                <a16:creationId xmlns:a16="http://schemas.microsoft.com/office/drawing/2014/main" id="{4ECAD9E4-50A5-4147-8A24-449A1C5B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5"/>
            <a:ext cx="42839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4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92696"/>
            <a:ext cx="8783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How could I talk to people with </a:t>
            </a:r>
          </a:p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brain injury without making them feel bad? </a:t>
            </a:r>
          </a:p>
          <a:p>
            <a:r>
              <a:rPr lang="en-AU" dirty="0">
                <a:latin typeface="Verdana" pitchFamily="34" charset="0"/>
                <a:cs typeface="Arial" charset="0"/>
              </a:rPr>
              <a:t>Here are my two fantail doves Lovey </a:t>
            </a:r>
            <a:r>
              <a:rPr lang="en-AU" dirty="0" err="1">
                <a:latin typeface="Verdana" pitchFamily="34" charset="0"/>
                <a:cs typeface="Arial" charset="0"/>
              </a:rPr>
              <a:t>Dovey</a:t>
            </a:r>
            <a:r>
              <a:rPr lang="en-AU" dirty="0">
                <a:latin typeface="Verdana" pitchFamily="34" charset="0"/>
                <a:cs typeface="Arial" charset="0"/>
              </a:rPr>
              <a:t> &amp; Cloud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Brain injury is a challenge! It’s like being locked in a cage then the key is thrown away</a:t>
            </a:r>
          </a:p>
        </p:txBody>
      </p:sp>
      <p:pic>
        <p:nvPicPr>
          <p:cNvPr id="7" name="Picture 3" descr="C:\Documents and Settings\Chris\My Documents\My Pictures\Doves\lovey and c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0360" cy="461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waterfall over some water&#10;&#10;Description automatically generated">
            <a:extLst>
              <a:ext uri="{FF2B5EF4-FFF2-40B4-BE49-F238E27FC236}">
                <a16:creationId xmlns:a16="http://schemas.microsoft.com/office/drawing/2014/main" id="{BB9F99FD-47EB-4CB3-8196-41172D7AD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>
          <a:xfrm>
            <a:off x="0" y="-76891"/>
            <a:ext cx="4572000" cy="6613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A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E77E0-F292-400A-8B47-74B1D74F8711}"/>
              </a:ext>
            </a:extLst>
          </p:cNvPr>
          <p:cNvSpPr txBox="1"/>
          <p:nvPr/>
        </p:nvSpPr>
        <p:spPr>
          <a:xfrm>
            <a:off x="4572000" y="1772816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Verdana" panose="020B0604030504040204" pitchFamily="34" charset="0"/>
                <a:ea typeface="Verdana" panose="020B0604030504040204" pitchFamily="34" charset="0"/>
              </a:rPr>
              <a:t>My River of Life had been a wonderful journey with just a few mini waterfalls (challenges)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0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4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60648"/>
            <a:ext cx="6356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Keys to The ABI Cage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1989" y="3198168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endParaRPr lang="en-AU" sz="1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6381328"/>
            <a:ext cx="1881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</p:spTree>
    <p:extLst>
      <p:ext uri="{BB962C8B-B14F-4D97-AF65-F5344CB8AC3E}">
        <p14:creationId xmlns:p14="http://schemas.microsoft.com/office/powerpoint/2010/main" val="1808320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4" y="243513"/>
            <a:ext cx="58326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To use their eyes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to see things differently</a:t>
            </a: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C:\Users\Chris\AppData\Local\Microsoft\Windows\Temporary Internet Files\Content.IE5\LTUM745P\MP9004096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1403060" cy="936104"/>
          </a:xfrm>
          <a:prstGeom prst="rect">
            <a:avLst/>
          </a:prstGeom>
          <a:noFill/>
        </p:spPr>
      </p:pic>
      <p:pic>
        <p:nvPicPr>
          <p:cNvPr id="9" name="Picture 10" descr="C:\Users\Chris\AppData\Local\Microsoft\Windows\Temporary Internet Files\Content.IE5\DT57VY0R\MP9004331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1686550" cy="1444008"/>
          </a:xfrm>
          <a:prstGeom prst="rect">
            <a:avLst/>
          </a:prstGeom>
          <a:noFill/>
        </p:spPr>
      </p:pic>
      <p:pic>
        <p:nvPicPr>
          <p:cNvPr id="10" name="Picture 13" descr="C:\Users\Chris\AppData\Local\Microsoft\Windows\Temporary Internet Files\Content.IE5\04UCGDSM\MP9004243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7152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213" y="243513"/>
            <a:ext cx="59052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 To use their heart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to reflect on how they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felt about things</a:t>
            </a: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243513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To use their ‘funny bone’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and their wonderful sense 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of humour</a:t>
            </a:r>
            <a:endParaRPr lang="en-US" dirty="0">
              <a:latin typeface="Arial" charset="0"/>
              <a:ea typeface="Calibri" pitchFamily="34" charset="0"/>
              <a:cs typeface="Calibri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8" descr="IMG_15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44824"/>
            <a:ext cx="8748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Our differences and difficulties </a:t>
            </a:r>
          </a:p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can PUT us in the Cage</a:t>
            </a: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6165304"/>
            <a:ext cx="1881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5676" y="42930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IMG_15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95"/>
            <a:ext cx="5867322" cy="47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44824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 How we feel about our Differences </a:t>
            </a:r>
          </a:p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 Difficulties can LOCK us in the </a:t>
            </a:r>
            <a:b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Cage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6165304"/>
            <a:ext cx="1881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459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1277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 There are many keys that can</a:t>
            </a:r>
          </a:p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RELEASE us from the Cage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73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07504" y="260648"/>
            <a:ext cx="903649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People can feel:</a:t>
            </a:r>
          </a:p>
          <a:p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Afraid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ashamed, isolated</a:t>
            </a:r>
          </a:p>
          <a:p>
            <a:pPr>
              <a:spcAft>
                <a:spcPts val="1200"/>
              </a:spcAft>
            </a:pP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Sad 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disappointed, distressed &amp; depressed</a:t>
            </a:r>
          </a:p>
          <a:p>
            <a:pPr>
              <a:spcAft>
                <a:spcPts val="1200"/>
              </a:spcAft>
            </a:pP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Mad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angry, frustrated &amp; crazy</a:t>
            </a:r>
          </a:p>
          <a:p>
            <a:pPr>
              <a:spcAft>
                <a:spcPts val="1200"/>
              </a:spcAft>
            </a:pP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Bad </a:t>
            </a: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guilty, stupid &amp; dumb</a:t>
            </a:r>
          </a:p>
          <a:p>
            <a:pPr>
              <a:buFont typeface="Arial" charset="0"/>
              <a:buChar char="•"/>
            </a:pP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847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n-AU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‘</a:t>
            </a:r>
            <a:r>
              <a:rPr lang="en-AU" b="1" dirty="0" err="1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Rehab’one</a:t>
            </a:r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of the 60 ‘talk-about’ cards</a:t>
            </a:r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- more than half the 36 participants with ABI felt it didn’t suit them </a:t>
            </a:r>
            <a:endParaRPr lang="en-AU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Arial" pitchFamily="34" charset="0"/>
                <a:ea typeface="Verdana" pitchFamily="34" charset="0"/>
                <a:cs typeface="Arial" pitchFamily="34" charset="0"/>
              </a:rPr>
              <a:t> loss of choice, 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Arial" pitchFamily="34" charset="0"/>
                <a:ea typeface="Verdana" pitchFamily="34" charset="0"/>
                <a:cs typeface="Arial" pitchFamily="34" charset="0"/>
              </a:rPr>
              <a:t> disempowered, tests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Arial" pitchFamily="34" charset="0"/>
                <a:ea typeface="Verdana" pitchFamily="34" charset="0"/>
                <a:cs typeface="Arial" pitchFamily="34" charset="0"/>
              </a:rPr>
              <a:t> loss of hope, (2 year rule)</a:t>
            </a:r>
            <a:endParaRPr lang="en-AU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Arial" pitchFamily="34" charset="0"/>
                <a:ea typeface="Verdana" pitchFamily="34" charset="0"/>
                <a:cs typeface="Arial" pitchFamily="34" charset="0"/>
              </a:rPr>
              <a:t> professionals didn’t know what it was like</a:t>
            </a:r>
          </a:p>
          <a:p>
            <a:pPr>
              <a:buFont typeface="Arial" pitchFamily="34" charset="0"/>
              <a:buChar char="•"/>
            </a:pPr>
            <a:r>
              <a:rPr lang="en-AU" dirty="0">
                <a:latin typeface="Arial" pitchFamily="34" charset="0"/>
                <a:ea typeface="Verdana" pitchFamily="34" charset="0"/>
                <a:cs typeface="Arial" pitchFamily="34" charset="0"/>
              </a:rPr>
              <a:t> not a ‘textbook case’ but treated like one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7" y="58847"/>
            <a:ext cx="255077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49079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Appreciate being alive</a:t>
            </a:r>
            <a:b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Aware of their strengths &amp; weaknesses</a:t>
            </a:r>
            <a:b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Feel wise</a:t>
            </a:r>
          </a:p>
        </p:txBody>
      </p:sp>
      <p:pic>
        <p:nvPicPr>
          <p:cNvPr id="8" name="Picture 7" descr="pig_fade.jpg"/>
          <p:cNvPicPr>
            <a:picLocks noChangeAspect="1"/>
          </p:cNvPicPr>
          <p:nvPr/>
        </p:nvPicPr>
        <p:blipFill>
          <a:blip r:embed="rId3" cstate="print"/>
          <a:srcRect l="5717"/>
          <a:stretch>
            <a:fillRect/>
          </a:stretch>
        </p:blipFill>
        <p:spPr>
          <a:xfrm>
            <a:off x="0" y="0"/>
            <a:ext cx="403325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2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A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3F7B2-3B02-4040-BC22-C0FFCE937205}"/>
              </a:ext>
            </a:extLst>
          </p:cNvPr>
          <p:cNvSpPr txBox="1"/>
          <p:nvPr/>
        </p:nvSpPr>
        <p:spPr>
          <a:xfrm>
            <a:off x="0" y="4249831"/>
            <a:ext cx="142441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Brain Injury - no memory</a:t>
            </a:r>
          </a:p>
          <a:p>
            <a:pPr indent="-2286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Couldn’t walk, talk or think ‘properly’</a:t>
            </a:r>
          </a:p>
          <a:p>
            <a:pPr indent="-2286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Paralyzed left side</a:t>
            </a:r>
          </a:p>
          <a:p>
            <a:pPr indent="-2286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No balance - double vision</a:t>
            </a:r>
          </a:p>
          <a:p>
            <a:pPr indent="-228600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Difficulty with words &amp; numbers</a:t>
            </a:r>
            <a:endParaRPr lang="en-US" sz="2800" dirty="0"/>
          </a:p>
          <a:p>
            <a:endParaRPr lang="en-AU" dirty="0"/>
          </a:p>
        </p:txBody>
      </p:sp>
      <p:pic>
        <p:nvPicPr>
          <p:cNvPr id="7" name="Picture 6" descr="A picture containing outdoor, nature, mountain, water&#10;&#10;Description automatically generated">
            <a:extLst>
              <a:ext uri="{FF2B5EF4-FFF2-40B4-BE49-F238E27FC236}">
                <a16:creationId xmlns:a16="http://schemas.microsoft.com/office/drawing/2014/main" id="{82B0836C-98B0-4450-B56A-E307DB990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/>
          <a:stretch/>
        </p:blipFill>
        <p:spPr>
          <a:xfrm>
            <a:off x="20" y="10"/>
            <a:ext cx="9143980" cy="39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9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116632"/>
            <a:ext cx="9144000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‘Keys’ to Life’s Challenges </a:t>
            </a:r>
          </a:p>
          <a:p>
            <a:pPr marL="457200" indent="-457200"/>
            <a:r>
              <a:rPr lang="en-AU" sz="2800" b="1" dirty="0">
                <a:latin typeface="Arial" pitchFamily="34" charset="0"/>
                <a:ea typeface="Verdana" pitchFamily="34" charset="0"/>
                <a:cs typeface="Arial" pitchFamily="34" charset="0"/>
              </a:rPr>
              <a:t>Never, never, never, never, never, never, never, never, never, never, never, never, never, never, never,</a:t>
            </a:r>
          </a:p>
          <a:p>
            <a:pPr marL="457200" indent="-457200"/>
            <a:r>
              <a:rPr lang="en-AU" sz="2800" b="1" dirty="0">
                <a:latin typeface="Arial" pitchFamily="34" charset="0"/>
                <a:ea typeface="Verdana" pitchFamily="34" charset="0"/>
                <a:cs typeface="Arial" pitchFamily="34" charset="0"/>
              </a:rPr>
              <a:t>EVER give up</a:t>
            </a: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ctr"/>
            <a:endParaRPr lang="en-AU" sz="1000" dirty="0">
              <a:latin typeface="Symbol" pitchFamily="18" charset="2"/>
            </a:endParaRPr>
          </a:p>
          <a:p>
            <a:pPr marL="457200" indent="-457200" algn="ctr"/>
            <a:endParaRPr lang="en-AU" sz="1000" dirty="0">
              <a:latin typeface="Symbol" pitchFamily="18" charset="2"/>
            </a:endParaRPr>
          </a:p>
          <a:p>
            <a:pPr marL="457200" indent="-457200" algn="ctr"/>
            <a:endParaRPr lang="en-AU" sz="1000" dirty="0">
              <a:latin typeface="Symbol" pitchFamily="18" charset="2"/>
            </a:endParaRPr>
          </a:p>
          <a:p>
            <a:pPr marL="457200" indent="-457200" algn="ctr"/>
            <a:endParaRPr lang="en-AU" sz="1000" dirty="0">
              <a:latin typeface="Symbol" pitchFamily="18" charset="2"/>
            </a:endParaRPr>
          </a:p>
          <a:p>
            <a:pPr marL="457200" indent="-457200" algn="ctr"/>
            <a:endParaRPr lang="en-AU" sz="1000" b="1" i="1" dirty="0">
              <a:ea typeface="Verdana" pitchFamily="34" charset="0"/>
              <a:cs typeface="Verdana" pitchFamily="34" charset="0"/>
            </a:endParaRPr>
          </a:p>
          <a:p>
            <a:pPr marL="457200" indent="-457200" algn="ctr"/>
            <a:b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AU" dirty="0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23728" cy="46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3000375" y="142875"/>
            <a:ext cx="6000750" cy="6143625"/>
          </a:xfrm>
        </p:spPr>
        <p:txBody>
          <a:bodyPr/>
          <a:lstStyle/>
          <a:p>
            <a:pPr algn="l"/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i="1" dirty="0"/>
            </a:br>
            <a:br>
              <a:rPr lang="en-AU" sz="2400" i="1" dirty="0"/>
            </a:br>
            <a:br>
              <a:rPr lang="en-AU" sz="2400" dirty="0"/>
            </a:br>
            <a:br>
              <a:rPr lang="en-AU" sz="2400" b="1" dirty="0"/>
            </a:br>
            <a:r>
              <a:rPr lang="en-AU" sz="2400" b="1" i="1" dirty="0"/>
              <a:t> </a:t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1124744"/>
            <a:ext cx="84187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Hope </a:t>
            </a:r>
          </a:p>
          <a:p>
            <a:pPr marL="514350" indent="-514350">
              <a:defRPr/>
            </a:pPr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Determination</a:t>
            </a:r>
          </a:p>
          <a:p>
            <a:pPr marL="514350" indent="-514350">
              <a:defRPr/>
            </a:pP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Ignoring the problem</a:t>
            </a:r>
          </a:p>
          <a:p>
            <a:pPr marL="514350" indent="-514350">
              <a:defRPr/>
            </a:pP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Wishful Thinking</a:t>
            </a:r>
          </a:p>
          <a:p>
            <a:pPr marL="514350" indent="-514350">
              <a:defRPr/>
            </a:pP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pic>
        <p:nvPicPr>
          <p:cNvPr id="7" name="Picture 6" descr="A close up of a fish&#10;&#10;Description automatically generated">
            <a:extLst>
              <a:ext uri="{FF2B5EF4-FFF2-40B4-BE49-F238E27FC236}">
                <a16:creationId xmlns:a16="http://schemas.microsoft.com/office/drawing/2014/main" id="{6E75AC3D-2BC2-4267-9942-80775F5F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4" y="0"/>
            <a:ext cx="6000750" cy="33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5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3000375" y="142875"/>
            <a:ext cx="6000750" cy="6143625"/>
          </a:xfrm>
        </p:spPr>
        <p:txBody>
          <a:bodyPr/>
          <a:lstStyle/>
          <a:p>
            <a:pPr algn="l"/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i="1" dirty="0"/>
            </a:br>
            <a:br>
              <a:rPr lang="en-AU" sz="2400" i="1" dirty="0"/>
            </a:br>
            <a:br>
              <a:rPr lang="en-AU" sz="2400" dirty="0"/>
            </a:br>
            <a:br>
              <a:rPr lang="en-AU" sz="2400" b="1" dirty="0"/>
            </a:br>
            <a:r>
              <a:rPr lang="en-AU" sz="2400" b="1" i="1" dirty="0"/>
              <a:t> </a:t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1268760"/>
            <a:ext cx="600075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 Love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Family &amp; friends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Empathy &amp; understanding 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Encouragement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Things we love to do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Helping others</a:t>
            </a:r>
          </a:p>
          <a:p>
            <a:pPr marL="514350" indent="-514350">
              <a:defRPr/>
            </a:pP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pic>
        <p:nvPicPr>
          <p:cNvPr id="7" name="Picture 6" descr="A close up of a fish&#10;&#10;Description automatically generated">
            <a:extLst>
              <a:ext uri="{FF2B5EF4-FFF2-40B4-BE49-F238E27FC236}">
                <a16:creationId xmlns:a16="http://schemas.microsoft.com/office/drawing/2014/main" id="{6E75AC3D-2BC2-4267-9942-80775F5F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31"/>
            <a:ext cx="6000750" cy="33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30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3000375" y="142875"/>
            <a:ext cx="6000750" cy="6143625"/>
          </a:xfrm>
        </p:spPr>
        <p:txBody>
          <a:bodyPr/>
          <a:lstStyle/>
          <a:p>
            <a:pPr algn="l"/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i="1" dirty="0"/>
            </a:br>
            <a:br>
              <a:rPr lang="en-AU" sz="2400" i="1" dirty="0"/>
            </a:br>
            <a:br>
              <a:rPr lang="en-AU" sz="2400" dirty="0"/>
            </a:br>
            <a:br>
              <a:rPr lang="en-AU" sz="2400" b="1" dirty="0"/>
            </a:br>
            <a:r>
              <a:rPr lang="en-AU" sz="2400" b="1" i="1" dirty="0"/>
              <a:t> </a:t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3. Learning to face the facts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Understanding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Accepting 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Resilience</a:t>
            </a:r>
            <a:endParaRPr lang="en-AU" sz="2800" dirty="0"/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Having a positive attitude </a:t>
            </a:r>
          </a:p>
          <a:p>
            <a:pPr lvl="0"/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Having a sense of humour</a:t>
            </a:r>
          </a:p>
          <a:p>
            <a:pPr lvl="0" algn="r"/>
            <a:endParaRPr lang="en-AU" sz="2800" dirty="0">
              <a:solidFill>
                <a:srgbClr val="000000"/>
              </a:solidFill>
            </a:endParaRPr>
          </a:p>
          <a:p>
            <a:pPr marL="514350" indent="-514350">
              <a:defRPr/>
            </a:pP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pic>
        <p:nvPicPr>
          <p:cNvPr id="7" name="Picture 6" descr="A close up of a fish&#10;&#10;Description automatically generated">
            <a:extLst>
              <a:ext uri="{FF2B5EF4-FFF2-40B4-BE49-F238E27FC236}">
                <a16:creationId xmlns:a16="http://schemas.microsoft.com/office/drawing/2014/main" id="{6E75AC3D-2BC2-4267-9942-80775F5F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"/>
            <a:ext cx="6000750" cy="33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4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3000375" y="142875"/>
            <a:ext cx="6000750" cy="6143625"/>
          </a:xfrm>
        </p:spPr>
        <p:txBody>
          <a:bodyPr/>
          <a:lstStyle/>
          <a:p>
            <a:pPr algn="l"/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AU" sz="2400" i="1" dirty="0"/>
            </a:br>
            <a:br>
              <a:rPr lang="en-AU" sz="2400" i="1" dirty="0"/>
            </a:br>
            <a:br>
              <a:rPr lang="en-AU" sz="2400" dirty="0"/>
            </a:br>
            <a:br>
              <a:rPr lang="en-AU" sz="2400" b="1" dirty="0"/>
            </a:br>
            <a:r>
              <a:rPr lang="en-AU" sz="2400" b="1" i="1" dirty="0"/>
              <a:t> </a:t>
            </a:r>
            <a:br>
              <a:rPr lang="en-AU" sz="1800" dirty="0"/>
            </a:br>
            <a:endParaRPr lang="en-AU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defRPr/>
            </a:pPr>
            <a:endParaRPr lang="en-A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solidFill>
                <a:srgbClr val="000000"/>
              </a:solidFill>
            </a:endParaRPr>
          </a:p>
          <a:p>
            <a:pPr marL="514350" indent="-514350">
              <a:defRPr/>
            </a:pP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pic>
        <p:nvPicPr>
          <p:cNvPr id="7" name="Picture 6" descr="A close up of a fish&#10;&#10;Description automatically generated">
            <a:extLst>
              <a:ext uri="{FF2B5EF4-FFF2-40B4-BE49-F238E27FC236}">
                <a16:creationId xmlns:a16="http://schemas.microsoft.com/office/drawing/2014/main" id="{6E75AC3D-2BC2-4267-9942-80775F5F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" y="-38328"/>
            <a:ext cx="6000750" cy="3365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3EF4E-50A2-4806-9A71-178F9C3054A7}"/>
              </a:ext>
            </a:extLst>
          </p:cNvPr>
          <p:cNvSpPr txBox="1"/>
          <p:nvPr/>
        </p:nvSpPr>
        <p:spPr>
          <a:xfrm>
            <a:off x="0" y="3781888"/>
            <a:ext cx="62281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4.</a:t>
            </a:r>
            <a:r>
              <a:rPr lang="en-AU" b="1" dirty="0"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en-AU" sz="2800" b="1" dirty="0">
                <a:latin typeface="Arial" pitchFamily="34" charset="0"/>
                <a:ea typeface="Verdana" pitchFamily="34" charset="0"/>
                <a:cs typeface="Arial" pitchFamily="34" charset="0"/>
              </a:rPr>
              <a:t>Making progress: brain injury is not all bad</a:t>
            </a:r>
          </a:p>
          <a:p>
            <a:r>
              <a:rPr lang="en-A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Doing normal things</a:t>
            </a:r>
          </a:p>
          <a:p>
            <a:r>
              <a:rPr lang="en-A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Returning to work/study/volunteering </a:t>
            </a:r>
          </a:p>
          <a:p>
            <a:r>
              <a:rPr lang="en-A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Being able to get out &amp; about</a:t>
            </a:r>
          </a:p>
          <a:p>
            <a:r>
              <a:rPr lang="en-A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Achieving hard things</a:t>
            </a:r>
          </a:p>
          <a:p>
            <a:r>
              <a:rPr lang="en-AU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The ‘survivor’s high’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36978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03 Unlock Brain12 Hi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3347864" cy="48488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endParaRPr lang="en-AU" sz="3600" b="1" dirty="0">
              <a:latin typeface="Verdana" pitchFamily="34" charset="0"/>
            </a:endParaRPr>
          </a:p>
          <a:p>
            <a:r>
              <a:rPr lang="en-AU" sz="3600" b="1" dirty="0">
                <a:latin typeface="Verdana" pitchFamily="34" charset="0"/>
              </a:rPr>
              <a:t>The plasticity of the human brain PLUS the plasticity of the human spirit BOOST the plasticity of human potential</a:t>
            </a:r>
          </a:p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4221088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729" y="5949563"/>
            <a:ext cx="1881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</p:spTree>
    <p:extLst>
      <p:ext uri="{BB962C8B-B14F-4D97-AF65-F5344CB8AC3E}">
        <p14:creationId xmlns:p14="http://schemas.microsoft.com/office/powerpoint/2010/main" val="2917723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8024" y="4221088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729" y="5949563"/>
            <a:ext cx="1881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00808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A river cuts through rock </a:t>
            </a:r>
          </a:p>
          <a:p>
            <a:r>
              <a:rPr lang="en-A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not because of its power </a:t>
            </a:r>
          </a:p>
          <a:p>
            <a:r>
              <a:rPr lang="en-AU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but because of its persistence</a:t>
            </a:r>
            <a:endParaRPr lang="en-A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E5EAC2B5-3BF2-443D-88D4-C257BB77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24694"/>
            <a:ext cx="4031432" cy="51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23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8024" y="4221088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729" y="5949563"/>
            <a:ext cx="1881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00808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You drown, not by falling into deep water, but by not finding ways to get to the surface, to take a breath, to find ways to go with the flow, till you finder a safe place</a:t>
            </a:r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id="{531063C6-7A6F-4A18-905E-4BF5CD2B8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-75090"/>
            <a:ext cx="3009528" cy="45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26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8024" y="4221088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729" y="5949563"/>
            <a:ext cx="1881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90" y="3429000"/>
            <a:ext cx="60590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 didn’t drown because I found ways to learn to help myself struggle to the surface</a:t>
            </a:r>
          </a:p>
          <a:p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to take a breath, then to find ways to go with the flow till I found a safe place</a:t>
            </a:r>
            <a:endParaRPr lang="en-A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Water next to the ocean&#10;&#10;Description automatically generated">
            <a:extLst>
              <a:ext uri="{FF2B5EF4-FFF2-40B4-BE49-F238E27FC236}">
                <a16:creationId xmlns:a16="http://schemas.microsoft.com/office/drawing/2014/main" id="{531063C6-7A6F-4A18-905E-4BF5CD2B8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3808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28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8024" y="4221088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729" y="5949563"/>
            <a:ext cx="1881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endParaRPr lang="en-AU" sz="1200" dirty="0">
              <a:solidFill>
                <a:srgbClr val="000000"/>
              </a:solidFill>
            </a:endParaRPr>
          </a:p>
          <a:p>
            <a:pPr lvl="0"/>
            <a:r>
              <a:rPr lang="en-AU" sz="1200" dirty="0">
                <a:solidFill>
                  <a:srgbClr val="000000"/>
                </a:solidFill>
              </a:rPr>
              <a:t>© Talk About Change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18743-0D19-40CC-9346-CBFEDCC7F994}"/>
              </a:ext>
            </a:extLst>
          </p:cNvPr>
          <p:cNvSpPr txBox="1"/>
          <p:nvPr/>
        </p:nvSpPr>
        <p:spPr>
          <a:xfrm>
            <a:off x="0" y="1484783"/>
            <a:ext cx="8783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I’ve learnt that triumph </a:t>
            </a:r>
          </a:p>
          <a:p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= try + umph</a:t>
            </a:r>
          </a:p>
          <a:p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HOPE stands for Help Other Possibilities Emerge</a:t>
            </a:r>
          </a:p>
        </p:txBody>
      </p:sp>
      <p:pic>
        <p:nvPicPr>
          <p:cNvPr id="8" name="Picture 7" descr="A close up of a fish&#10;&#10;Description automatically generated">
            <a:extLst>
              <a:ext uri="{FF2B5EF4-FFF2-40B4-BE49-F238E27FC236}">
                <a16:creationId xmlns:a16="http://schemas.microsoft.com/office/drawing/2014/main" id="{377F741D-0F8F-428F-879F-765D09F31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6" y="13433"/>
            <a:ext cx="7632848" cy="42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3732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A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3F7B2-3B02-4040-BC22-C0FFCE937205}"/>
              </a:ext>
            </a:extLst>
          </p:cNvPr>
          <p:cNvSpPr txBox="1"/>
          <p:nvPr/>
        </p:nvSpPr>
        <p:spPr>
          <a:xfrm>
            <a:off x="0" y="4293096"/>
            <a:ext cx="11939851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My damaged brain &amp; body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was obvious but not my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damaged, spirit,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hope and confidence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endParaRPr lang="en-AU" dirty="0"/>
          </a:p>
        </p:txBody>
      </p:sp>
      <p:pic>
        <p:nvPicPr>
          <p:cNvPr id="7" name="Picture 6" descr="A picture containing outdoor, nature, mountain, water&#10;&#10;Description automatically generated">
            <a:extLst>
              <a:ext uri="{FF2B5EF4-FFF2-40B4-BE49-F238E27FC236}">
                <a16:creationId xmlns:a16="http://schemas.microsoft.com/office/drawing/2014/main" id="{82B0836C-98B0-4450-B56A-E307DB990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/>
          <a:stretch/>
        </p:blipFill>
        <p:spPr>
          <a:xfrm>
            <a:off x="20" y="10"/>
            <a:ext cx="9143980" cy="39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1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5" y="0"/>
            <a:ext cx="9001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pPr algn="ctr"/>
            <a:endParaRPr lang="en-AU" sz="1400" b="1" dirty="0">
              <a:latin typeface="Verdana" pitchFamily="34" charset="0"/>
            </a:endParaRPr>
          </a:p>
          <a:p>
            <a:r>
              <a:rPr lang="en-AU" sz="2800" b="1" dirty="0">
                <a:latin typeface="Verdana" pitchFamily="34" charset="0"/>
              </a:rPr>
              <a:t>Peace of Hope </a:t>
            </a:r>
          </a:p>
          <a:p>
            <a:r>
              <a:rPr lang="en-AU" sz="2800" b="1" dirty="0">
                <a:latin typeface="Verdana" pitchFamily="34" charset="0"/>
              </a:rPr>
              <a:t>‘Piece of Hope’</a:t>
            </a:r>
          </a:p>
          <a:p>
            <a:r>
              <a:rPr lang="en-AU" sz="2800" b="1" dirty="0">
                <a:latin typeface="Verdana" pitchFamily="34" charset="0"/>
              </a:rPr>
              <a:t> ‘Hope Stone’</a:t>
            </a:r>
          </a:p>
          <a:p>
            <a:r>
              <a:rPr lang="en-AU" sz="2800" b="1" dirty="0">
                <a:latin typeface="Verdana" pitchFamily="34" charset="0"/>
              </a:rPr>
              <a:t> </a:t>
            </a:r>
          </a:p>
          <a:p>
            <a:r>
              <a:rPr lang="en-AU" sz="2800" b="1" dirty="0">
                <a:latin typeface="Verdana" pitchFamily="34" charset="0"/>
              </a:rPr>
              <a:t>Something hard to remind us that we can find ways to tackle hard issues and reach for the stars</a:t>
            </a:r>
            <a:endParaRPr lang="en-AU" sz="2800" dirty="0">
              <a:solidFill>
                <a:srgbClr val="000000"/>
              </a:solidFill>
            </a:endParaRPr>
          </a:p>
          <a:p>
            <a:pPr algn="ctr"/>
            <a:endParaRPr lang="en-AU" sz="1200" dirty="0">
              <a:solidFill>
                <a:srgbClr val="000000"/>
              </a:solidFill>
            </a:endParaRPr>
          </a:p>
          <a:p>
            <a:pPr algn="ctr"/>
            <a:endParaRPr lang="en-AU" sz="1200" dirty="0">
              <a:solidFill>
                <a:srgbClr val="000000"/>
              </a:solidFill>
            </a:endParaRPr>
          </a:p>
        </p:txBody>
      </p:sp>
      <p:pic>
        <p:nvPicPr>
          <p:cNvPr id="6" name="4DBB0148-4B9B-4256-A8E5-8C8EDB03B62D" descr="cid:81D2DAB8-BEB1-41F8-B151-E0AEA4FAA6CF@iiN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2038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8895655" cy="50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endParaRPr lang="en-AU" sz="4000" dirty="0">
              <a:latin typeface="Verdana" pitchFamily="34" charset="0"/>
            </a:endParaRPr>
          </a:p>
          <a:p>
            <a:pPr algn="ctr"/>
            <a:endParaRPr lang="en-AU" sz="4000" dirty="0">
              <a:latin typeface="Verdana" pitchFamily="34" charset="0"/>
            </a:endParaRPr>
          </a:p>
          <a:p>
            <a:pPr algn="ctr"/>
            <a:r>
              <a:rPr lang="en-AU" sz="4000" dirty="0">
                <a:latin typeface="Verdana" pitchFamily="34" charset="0"/>
              </a:rPr>
              <a:t>B</a:t>
            </a:r>
            <a:r>
              <a:rPr lang="en-AU" sz="4400" dirty="0">
                <a:latin typeface="Verdana" pitchFamily="34" charset="0"/>
              </a:rPr>
              <a:t>e</a:t>
            </a:r>
            <a:r>
              <a:rPr lang="en-AU" sz="4000" dirty="0">
                <a:latin typeface="Verdana" pitchFamily="34" charset="0"/>
              </a:rPr>
              <a:t> your own best friend</a:t>
            </a:r>
          </a:p>
          <a:p>
            <a:pPr algn="ctr"/>
            <a:endParaRPr lang="en-AU" sz="4000" b="1" dirty="0">
              <a:latin typeface="Verdana" pitchFamily="34" charset="0"/>
            </a:endParaRPr>
          </a:p>
          <a:p>
            <a:pPr algn="ctr"/>
            <a:endParaRPr lang="en-AU" sz="3200" i="1" dirty="0">
              <a:latin typeface="Verdana" pitchFamily="34" charset="0"/>
            </a:endParaRPr>
          </a:p>
          <a:p>
            <a:r>
              <a:rPr lang="en-AU" dirty="0">
                <a:latin typeface="Verdana" pitchFamily="34" charset="0"/>
              </a:rPr>
              <a:t>I was sucked into a whirlpool:</a:t>
            </a:r>
          </a:p>
          <a:p>
            <a:r>
              <a:rPr lang="en-AU" dirty="0">
                <a:latin typeface="Verdana" pitchFamily="34" charset="0"/>
              </a:rPr>
              <a:t>I hated myself – lost &amp; trapped, </a:t>
            </a:r>
          </a:p>
          <a:p>
            <a:r>
              <a:rPr lang="en-AU" dirty="0">
                <a:latin typeface="Verdana" pitchFamily="34" charset="0"/>
              </a:rPr>
              <a:t>h</a:t>
            </a:r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elpless, hopeless &amp; fragile,</a:t>
            </a:r>
          </a:p>
          <a:p>
            <a:r>
              <a:rPr lang="en-AU" dirty="0">
                <a:latin typeface="Verdana" pitchFamily="34" charset="0"/>
                <a:ea typeface="Verdana" pitchFamily="34" charset="0"/>
                <a:cs typeface="Verdana" pitchFamily="34" charset="0"/>
              </a:rPr>
              <a:t>Isolated - felt I had lost everything</a:t>
            </a:r>
            <a:endParaRPr lang="en-AU" dirty="0">
              <a:latin typeface="Verdana" pitchFamily="34" charset="0"/>
            </a:endParaRPr>
          </a:p>
          <a:p>
            <a:pPr algn="ctr"/>
            <a:endParaRPr lang="en-AU" sz="2800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400800" y="6248400"/>
            <a:ext cx="331628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endParaRPr lang="en-AU" sz="1200" b="1" dirty="0">
              <a:latin typeface="Arial" charset="0"/>
            </a:endParaRPr>
          </a:p>
        </p:txBody>
      </p:sp>
      <p:pic>
        <p:nvPicPr>
          <p:cNvPr id="5" name="Picture 4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FFDFBCFD-F2A3-4693-BD5E-2447636EC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20" y="1"/>
            <a:ext cx="9143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556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0" y="4559523"/>
            <a:ext cx="5508104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Another whirlpool was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 criminal court case – seeing the man who had done this to me – my hatred was using up all of my energy </a:t>
            </a:r>
            <a:endParaRPr lang="en-US" sz="2800" i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3" name="Picture 2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FF0CA080-EFEC-40BC-940D-D31A5B6EA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20" y="1"/>
            <a:ext cx="9143979" cy="4239482"/>
          </a:xfrm>
          <a:prstGeom prst="rect">
            <a:avLst/>
          </a:prstGeom>
        </p:spPr>
      </p:pic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400800" y="6248400"/>
            <a:ext cx="3316288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pPr>
              <a:spcAft>
                <a:spcPts val="600"/>
              </a:spcAft>
            </a:pPr>
            <a:endParaRPr lang="en-AU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18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0" y="4559523"/>
            <a:ext cx="5868144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AU" sz="9600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AU" sz="9600" dirty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AU" sz="9600" dirty="0">
                <a:latin typeface="Verdana" pitchFamily="34" charset="0"/>
              </a:rPr>
              <a:t>In this whirlpool: I had no control of my body or my words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96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Frightening doctors’ visits for the civil court case </a:t>
            </a:r>
          </a:p>
        </p:txBody>
      </p:sp>
      <p:pic>
        <p:nvPicPr>
          <p:cNvPr id="3" name="Picture 2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FF0CA080-EFEC-40BC-940D-D31A5B6EA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20" y="1"/>
            <a:ext cx="9143979" cy="4239482"/>
          </a:xfrm>
          <a:prstGeom prst="rect">
            <a:avLst/>
          </a:prstGeom>
        </p:spPr>
      </p:pic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400800" y="6248400"/>
            <a:ext cx="3316288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pPr>
              <a:spcAft>
                <a:spcPts val="600"/>
              </a:spcAft>
            </a:pPr>
            <a:endParaRPr lang="en-AU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996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0" y="5013175"/>
            <a:ext cx="6300192" cy="6694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 had no control as I didn’t understand brain injury – I expected the ‘experts’ to ‘fix’ me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 had to </a:t>
            </a:r>
            <a:r>
              <a:rPr lang="en-AU" sz="2800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acknowledge my difficulties and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find ways to ‘fix my life’ myself</a:t>
            </a:r>
            <a:endParaRPr lang="en-US" sz="2800" i="1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3" name="Picture 2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FF0CA080-EFEC-40BC-940D-D31A5B6EA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20" y="1"/>
            <a:ext cx="9143979" cy="4239482"/>
          </a:xfrm>
          <a:prstGeom prst="rect">
            <a:avLst/>
          </a:prstGeom>
        </p:spPr>
      </p:pic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400800" y="6248400"/>
            <a:ext cx="3316288" cy="6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 dirty="0">
                <a:latin typeface="Arial" charset="0"/>
              </a:rPr>
              <a:t>© Talk About Change</a:t>
            </a:r>
            <a:r>
              <a:rPr lang="en-AU" sz="1200" dirty="0">
                <a:latin typeface="Arial" charset="0"/>
              </a:rPr>
              <a:t> 2020</a:t>
            </a:r>
            <a:r>
              <a:rPr lang="en-AU" sz="1600" b="1" dirty="0">
                <a:latin typeface="Symbol" pitchFamily="18" charset="2"/>
              </a:rPr>
              <a:t> </a:t>
            </a:r>
            <a:endParaRPr lang="en-AU" sz="1200" b="1" dirty="0">
              <a:latin typeface="Arial" charset="0"/>
            </a:endParaRPr>
          </a:p>
          <a:p>
            <a:pPr>
              <a:spcAft>
                <a:spcPts val="600"/>
              </a:spcAft>
            </a:pPr>
            <a:endParaRPr lang="en-AU" sz="1200" b="1" dirty="0">
              <a:latin typeface="Arial" charset="0"/>
            </a:endParaRPr>
          </a:p>
        </p:txBody>
      </p:sp>
      <p:pic>
        <p:nvPicPr>
          <p:cNvPr id="5" name="Picture 4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8E78D985-4FC5-4E76-AC34-E9F221AFB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152420" y="152401"/>
            <a:ext cx="9143979" cy="4239482"/>
          </a:xfrm>
          <a:prstGeom prst="rect">
            <a:avLst/>
          </a:prstGeom>
        </p:spPr>
      </p:pic>
      <p:pic>
        <p:nvPicPr>
          <p:cNvPr id="6" name="Picture 5" descr="A picture containing water, wave, surfing, riding&#10;&#10;Description automatically generated">
            <a:extLst>
              <a:ext uri="{FF2B5EF4-FFF2-40B4-BE49-F238E27FC236}">
                <a16:creationId xmlns:a16="http://schemas.microsoft.com/office/drawing/2014/main" id="{F9202E9D-3D3B-47B0-B86C-75114E025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3"/>
          <a:stretch/>
        </p:blipFill>
        <p:spPr>
          <a:xfrm>
            <a:off x="304820" y="304801"/>
            <a:ext cx="9143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38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24.7"/>
  <p:tag name="HST_ACTIVE_THIS_SESSION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24.7"/>
  <p:tag name="HST_ACTIVE_THIS_SESSION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47.0"/>
  <p:tag name="HST_ACTIVE_THIS_SESSION" val="NO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1833</Words>
  <Application>Microsoft Office PowerPoint</Application>
  <PresentationFormat>On-screen Show (4:3)</PresentationFormat>
  <Paragraphs>478</Paragraphs>
  <Slides>50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Times New Roman</vt:lpstr>
      <vt:lpstr>Symbol</vt:lpstr>
      <vt:lpstr>Verdana</vt:lpstr>
      <vt:lpstr>Bookman Old Style</vt:lpstr>
      <vt:lpstr>Helvetica Neue Medium</vt:lpstr>
      <vt:lpstr>Rockwell Condensed</vt:lpstr>
      <vt:lpstr>Arial</vt:lpstr>
      <vt:lpstr>Blank Presentation</vt:lpstr>
      <vt:lpstr>CorelPhotoPaint.Image.8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  </vt:lpstr>
      <vt:lpstr>           </vt:lpstr>
      <vt:lpstr>           </vt:lpstr>
      <vt:lpstr>        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Durham</dc:creator>
  <cp:lastModifiedBy>Brain Injury Matters</cp:lastModifiedBy>
  <cp:revision>35</cp:revision>
  <dcterms:created xsi:type="dcterms:W3CDTF">2020-09-25T07:28:28Z</dcterms:created>
  <dcterms:modified xsi:type="dcterms:W3CDTF">2021-02-15T04:24:30Z</dcterms:modified>
</cp:coreProperties>
</file>